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547" r:id="rId2"/>
    <p:sldId id="550" r:id="rId3"/>
    <p:sldId id="583" r:id="rId4"/>
    <p:sldId id="593" r:id="rId5"/>
    <p:sldId id="660" r:id="rId6"/>
    <p:sldId id="661" r:id="rId7"/>
    <p:sldId id="599" r:id="rId8"/>
    <p:sldId id="662" r:id="rId9"/>
    <p:sldId id="623" r:id="rId10"/>
    <p:sldId id="647" r:id="rId11"/>
    <p:sldId id="625" r:id="rId12"/>
    <p:sldId id="562" r:id="rId13"/>
    <p:sldId id="554" r:id="rId14"/>
    <p:sldId id="659" r:id="rId15"/>
    <p:sldId id="552" r:id="rId16"/>
    <p:sldId id="55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593"/>
            <p14:sldId id="660"/>
            <p14:sldId id="661"/>
            <p14:sldId id="599"/>
            <p14:sldId id="662"/>
            <p14:sldId id="623"/>
            <p14:sldId id="647"/>
            <p14:sldId id="625"/>
            <p14:sldId id="562"/>
            <p14:sldId id="554"/>
            <p14:sldId id="659"/>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63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166" y="-90"/>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9/10/2024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a:t>
            </a:r>
            <a:r>
              <a:rPr lang="en-US" sz="1100" b="0" kern="0" baseline="0" dirty="0">
                <a:solidFill>
                  <a:srgbClr val="FFFFFF"/>
                </a:solidFill>
                <a:latin typeface="Georgia" panose="02040502050405020303" pitchFamily="18" charset="0"/>
                <a:ea typeface="ＭＳ Ｐゴシック" charset="-128"/>
                <a:cs typeface="Arial" pitchFamily="34" charset="0"/>
              </a:rPr>
              <a:t> </a:t>
            </a:r>
            <a:r>
              <a:rPr lang="en-US" sz="1100" b="0" kern="0" baseline="0" dirty="0" err="1">
                <a:solidFill>
                  <a:srgbClr val="FFFFFF"/>
                </a:solidFill>
                <a:latin typeface="Georgia" panose="02040502050405020303" pitchFamily="18" charset="0"/>
                <a:ea typeface="ＭＳ Ｐゴシック" charset="-128"/>
                <a:cs typeface="Arial" pitchFamily="34" charset="0"/>
              </a:rPr>
              <a:t>Dietl</a:t>
            </a:r>
            <a:r>
              <a:rPr lang="en-US" sz="1100" b="0" kern="0" baseline="0" dirty="0">
                <a:solidFill>
                  <a:srgbClr val="FFFFFF"/>
                </a:solidFill>
                <a:latin typeface="Georgia" panose="02040502050405020303" pitchFamily="18" charset="0"/>
                <a:ea typeface="ＭＳ Ｐゴシック" charset="-128"/>
                <a:cs typeface="Arial" pitchFamily="34" charset="0"/>
              </a:rPr>
              <a:t>,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Assignment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a:t>Assignment operators</a:t>
            </a:r>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What’s the difference?</a:t>
            </a:r>
          </a:p>
        </p:txBody>
      </p:sp>
      <p:sp>
        <p:nvSpPr>
          <p:cNvPr id="3" name="Content Placeholder 2"/>
          <p:cNvSpPr>
            <a:spLocks noGrp="1"/>
          </p:cNvSpPr>
          <p:nvPr>
            <p:ph idx="1"/>
          </p:nvPr>
        </p:nvSpPr>
        <p:spPr/>
        <p:txBody>
          <a:bodyPr>
            <a:noAutofit/>
          </a:bodyPr>
          <a:lstStyle/>
          <a:p>
            <a:pPr marL="1257300" lvl="3" indent="0">
              <a:buNone/>
            </a:pPr>
            <a:r>
              <a:rPr lang="en-CA" sz="1800" dirty="0">
                <a:latin typeface="Consolas" panose="020B0609020204030204" pitchFamily="49" charset="0"/>
                <a:cs typeface="Consolas" panose="020B0609020204030204" pitchFamily="49" charset="0"/>
              </a:rPr>
              <a:t>#include &lt;</a:t>
            </a:r>
            <a:r>
              <a:rPr lang="en-CA" sz="1800" dirty="0" err="1">
                <a:latin typeface="Consolas" panose="020B0609020204030204" pitchFamily="49" charset="0"/>
                <a:cs typeface="Consolas" panose="020B0609020204030204" pitchFamily="49" charset="0"/>
              </a:rPr>
              <a:t>iostream</a:t>
            </a:r>
            <a:r>
              <a:rPr lang="en-CA" sz="1800" dirty="0">
                <a:latin typeface="Consolas" panose="020B0609020204030204" pitchFamily="49" charset="0"/>
                <a:cs typeface="Consolas" panose="020B0609020204030204" pitchFamily="49" charset="0"/>
              </a:rPr>
              <a:t>&gt;</a:t>
            </a:r>
          </a:p>
          <a:p>
            <a:pPr marL="1257300" lvl="3" indent="0">
              <a:buNone/>
            </a:pPr>
            <a:endParaRPr lang="en-US" sz="1800" dirty="0">
              <a:latin typeface="Consolas" panose="020B0609020204030204" pitchFamily="49" charset="0"/>
              <a:cs typeface="Consolas" panose="020B0609020204030204" pitchFamily="49" charset="0"/>
            </a:endParaRPr>
          </a:p>
          <a:p>
            <a:pPr marL="1257300" lvl="3" indent="0">
              <a:buNone/>
            </a:pPr>
            <a:r>
              <a:rPr lang="en-US" sz="1800" dirty="0">
                <a:latin typeface="Consolas" panose="020B0609020204030204" pitchFamily="49" charset="0"/>
                <a:cs typeface="Consolas" panose="020B0609020204030204" pitchFamily="49" charset="0"/>
              </a:rPr>
              <a:t>// Function declarations</a:t>
            </a:r>
          </a:p>
          <a:p>
            <a:pPr marL="1257300" lvl="3" indent="0">
              <a:buNone/>
            </a:pPr>
            <a:r>
              <a:rPr lang="en-US" sz="1800" dirty="0" err="1">
                <a:latin typeface="Consolas" panose="020B0609020204030204" pitchFamily="49" charset="0"/>
                <a:cs typeface="Consolas" panose="020B0609020204030204" pitchFamily="49" charset="0"/>
              </a:rPr>
              <a:t>int</a:t>
            </a:r>
            <a:r>
              <a:rPr lang="en-US" sz="1800" dirty="0">
                <a:latin typeface="Consolas" panose="020B0609020204030204" pitchFamily="49" charset="0"/>
                <a:cs typeface="Consolas" panose="020B0609020204030204" pitchFamily="49" charset="0"/>
              </a:rPr>
              <a:t> main();</a:t>
            </a:r>
          </a:p>
          <a:p>
            <a:pPr marL="1257300" lvl="3" indent="0">
              <a:buNone/>
            </a:pPr>
            <a:endParaRPr lang="en-US" sz="1800" dirty="0">
              <a:latin typeface="Consolas" panose="020B0609020204030204" pitchFamily="49" charset="0"/>
              <a:cs typeface="Consolas" panose="020B0609020204030204" pitchFamily="49" charset="0"/>
            </a:endParaRPr>
          </a:p>
          <a:p>
            <a:pPr marL="1257300" lvl="3" indent="0">
              <a:buNone/>
            </a:pPr>
            <a:r>
              <a:rPr lang="en-US" sz="1800" dirty="0">
                <a:latin typeface="Consolas" panose="020B0609020204030204" pitchFamily="49" charset="0"/>
                <a:cs typeface="Consolas" panose="020B0609020204030204" pitchFamily="49" charset="0"/>
              </a:rPr>
              <a:t>// Function definitions</a:t>
            </a:r>
          </a:p>
          <a:p>
            <a:pPr marL="1257300" lvl="3" indent="0">
              <a:buNone/>
            </a:pPr>
            <a:r>
              <a:rPr lang="en-US" sz="1800" dirty="0" err="1">
                <a:latin typeface="Consolas" panose="020B0609020204030204" pitchFamily="49" charset="0"/>
                <a:cs typeface="Consolas" panose="020B0609020204030204" pitchFamily="49" charset="0"/>
              </a:rPr>
              <a:t>int</a:t>
            </a:r>
            <a:r>
              <a:rPr lang="en-US" sz="1800" dirty="0">
                <a:latin typeface="Consolas" panose="020B0609020204030204" pitchFamily="49" charset="0"/>
                <a:cs typeface="Consolas" panose="020B0609020204030204" pitchFamily="49" charset="0"/>
              </a:rPr>
              <a:t> main() {</a:t>
            </a:r>
          </a:p>
          <a:p>
            <a:pPr marL="1257300" lvl="3"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int</a:t>
            </a:r>
            <a:r>
              <a:rPr lang="en-US" sz="1800" dirty="0">
                <a:latin typeface="Consolas" panose="020B0609020204030204" pitchFamily="49" charset="0"/>
                <a:cs typeface="Consolas" panose="020B0609020204030204" pitchFamily="49" charset="0"/>
              </a:rPr>
              <a:t> n{752};</a:t>
            </a:r>
          </a:p>
          <a:p>
            <a:pPr marL="1257300" lvl="3" indent="0">
              <a:buNone/>
            </a:pPr>
            <a:endParaRPr lang="en-US" sz="1800" dirty="0">
              <a:latin typeface="Consolas" panose="020B0609020204030204" pitchFamily="49" charset="0"/>
              <a:cs typeface="Consolas" panose="020B0609020204030204" pitchFamily="49" charset="0"/>
            </a:endParaRPr>
          </a:p>
          <a:p>
            <a:pPr marL="1257300" lvl="3"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(++n  ) &lt;&lt;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p>
          <a:p>
            <a:pPr marL="1257300" lvl="3" indent="0">
              <a:buNone/>
            </a:pPr>
            <a:r>
              <a:rPr lang="en-US" sz="1800" dirty="0">
                <a:latin typeface="Consolas" panose="020B0609020204030204" pitchFamily="49" charset="0"/>
                <a:cs typeface="Consolas" panose="020B0609020204030204" pitchFamily="49" charset="0"/>
              </a:rPr>
              <a:t>    std::</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  n  ) &lt;&lt; std::</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p>
          <a:p>
            <a:pPr marL="1257300" lvl="3"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  n++) &lt;&lt;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p>
          <a:p>
            <a:pPr marL="1257300" lvl="3" indent="0">
              <a:buNone/>
            </a:pPr>
            <a:r>
              <a:rPr lang="en-US" sz="1800" dirty="0">
                <a:latin typeface="Consolas" panose="020B0609020204030204" pitchFamily="49" charset="0"/>
                <a:cs typeface="Consolas" panose="020B0609020204030204" pitchFamily="49" charset="0"/>
              </a:rPr>
              <a:t>    std::</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  n  ) &lt;&lt; std::</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p>
          <a:p>
            <a:pPr marL="1257300" lvl="3" indent="0">
              <a:buNone/>
            </a:pPr>
            <a:endParaRPr lang="en-US" sz="1800" dirty="0">
              <a:latin typeface="Consolas" panose="020B0609020204030204" pitchFamily="49" charset="0"/>
              <a:cs typeface="Consolas" panose="020B0609020204030204" pitchFamily="49" charset="0"/>
            </a:endParaRPr>
          </a:p>
          <a:p>
            <a:pPr marL="1257300" lvl="3" indent="0">
              <a:buNone/>
            </a:pPr>
            <a:r>
              <a:rPr lang="en-US" sz="1800" dirty="0">
                <a:latin typeface="Consolas" panose="020B0609020204030204" pitchFamily="49" charset="0"/>
                <a:cs typeface="Consolas" panose="020B0609020204030204" pitchFamily="49" charset="0"/>
              </a:rPr>
              <a:t>    return 0;</a:t>
            </a:r>
          </a:p>
          <a:p>
            <a:pPr marL="1257300" lvl="3" indent="0">
              <a:buNone/>
            </a:pPr>
            <a:r>
              <a:rPr lang="en-US" sz="1800" dirty="0">
                <a:latin typeface="Consolas" panose="020B0609020204030204" pitchFamily="49" charset="0"/>
                <a:cs typeface="Consolas" panose="020B0609020204030204" pitchFamily="49" charset="0"/>
              </a:rPr>
              <a:t>}</a:t>
            </a:r>
          </a:p>
        </p:txBody>
      </p:sp>
      <p:sp>
        <p:nvSpPr>
          <p:cNvPr id="4" name="TextBox 3"/>
          <p:cNvSpPr txBox="1"/>
          <p:nvPr/>
        </p:nvSpPr>
        <p:spPr>
          <a:xfrm>
            <a:off x="5530049" y="1988840"/>
            <a:ext cx="986167" cy="369332"/>
          </a:xfrm>
          <a:prstGeom prst="rect">
            <a:avLst/>
          </a:prstGeom>
          <a:noFill/>
        </p:spPr>
        <p:txBody>
          <a:bodyPr wrap="none" rtlCol="0">
            <a:spAutoFit/>
          </a:bodyPr>
          <a:lstStyle/>
          <a:p>
            <a:r>
              <a:rPr lang="en-US" dirty="0">
                <a:solidFill>
                  <a:srgbClr val="0070C0"/>
                </a:solidFill>
                <a:latin typeface="Georgia" panose="02040502050405020303" pitchFamily="18" charset="0"/>
              </a:rPr>
              <a:t>Output:</a:t>
            </a:r>
            <a:endParaRPr lang="en-CA" dirty="0">
              <a:solidFill>
                <a:srgbClr val="0070C0"/>
              </a:solidFill>
              <a:latin typeface="Georgia" panose="02040502050405020303" pitchFamily="18" charset="0"/>
            </a:endParaRPr>
          </a:p>
        </p:txBody>
      </p:sp>
      <p:sp>
        <p:nvSpPr>
          <p:cNvPr id="7" name="TextBox 6"/>
          <p:cNvSpPr txBox="1"/>
          <p:nvPr/>
        </p:nvSpPr>
        <p:spPr>
          <a:xfrm>
            <a:off x="5918917" y="2267580"/>
            <a:ext cx="564578" cy="369332"/>
          </a:xfrm>
          <a:prstGeom prst="rect">
            <a:avLst/>
          </a:prstGeom>
          <a:noFill/>
        </p:spPr>
        <p:txBody>
          <a:bodyPr wrap="none" rtlCol="0">
            <a:spAutoFit/>
          </a:bodyPr>
          <a:lstStyle/>
          <a:p>
            <a:r>
              <a:rPr lang="en-US" dirty="0">
                <a:solidFill>
                  <a:srgbClr val="0070C0"/>
                </a:solidFill>
                <a:latin typeface="Consolas" panose="020B0609020204030204" pitchFamily="49" charset="0"/>
              </a:rPr>
              <a:t>753</a:t>
            </a:r>
            <a:endParaRPr lang="en-CA" dirty="0">
              <a:solidFill>
                <a:srgbClr val="0070C0"/>
              </a:solidFill>
              <a:latin typeface="Consolas" panose="020B0609020204030204" pitchFamily="49" charset="0"/>
            </a:endParaRPr>
          </a:p>
        </p:txBody>
      </p:sp>
      <p:sp>
        <p:nvSpPr>
          <p:cNvPr id="8" name="TextBox 7"/>
          <p:cNvSpPr txBox="1"/>
          <p:nvPr/>
        </p:nvSpPr>
        <p:spPr>
          <a:xfrm>
            <a:off x="5914550" y="2564904"/>
            <a:ext cx="564578" cy="369332"/>
          </a:xfrm>
          <a:prstGeom prst="rect">
            <a:avLst/>
          </a:prstGeom>
          <a:noFill/>
        </p:spPr>
        <p:txBody>
          <a:bodyPr wrap="none" rtlCol="0">
            <a:spAutoFit/>
          </a:bodyPr>
          <a:lstStyle/>
          <a:p>
            <a:r>
              <a:rPr lang="en-US" dirty="0">
                <a:solidFill>
                  <a:srgbClr val="0070C0"/>
                </a:solidFill>
                <a:latin typeface="Consolas" panose="020B0609020204030204" pitchFamily="49" charset="0"/>
              </a:rPr>
              <a:t>753</a:t>
            </a:r>
            <a:endParaRPr lang="en-CA" dirty="0">
              <a:solidFill>
                <a:srgbClr val="0070C0"/>
              </a:solidFill>
              <a:latin typeface="Consolas" panose="020B0609020204030204" pitchFamily="49" charset="0"/>
            </a:endParaRPr>
          </a:p>
        </p:txBody>
      </p:sp>
      <p:sp>
        <p:nvSpPr>
          <p:cNvPr id="9" name="TextBox 8"/>
          <p:cNvSpPr txBox="1"/>
          <p:nvPr/>
        </p:nvSpPr>
        <p:spPr>
          <a:xfrm>
            <a:off x="5910183" y="2862228"/>
            <a:ext cx="564578" cy="369332"/>
          </a:xfrm>
          <a:prstGeom prst="rect">
            <a:avLst/>
          </a:prstGeom>
          <a:noFill/>
        </p:spPr>
        <p:txBody>
          <a:bodyPr wrap="none" rtlCol="0">
            <a:spAutoFit/>
          </a:bodyPr>
          <a:lstStyle/>
          <a:p>
            <a:r>
              <a:rPr lang="en-US" dirty="0">
                <a:solidFill>
                  <a:srgbClr val="0070C0"/>
                </a:solidFill>
                <a:latin typeface="Consolas" panose="020B0609020204030204" pitchFamily="49" charset="0"/>
              </a:rPr>
              <a:t>753</a:t>
            </a:r>
            <a:endParaRPr lang="en-CA" dirty="0">
              <a:solidFill>
                <a:srgbClr val="0070C0"/>
              </a:solidFill>
              <a:latin typeface="Consolas" panose="020B0609020204030204" pitchFamily="49" charset="0"/>
            </a:endParaRPr>
          </a:p>
        </p:txBody>
      </p:sp>
      <p:sp>
        <p:nvSpPr>
          <p:cNvPr id="10" name="TextBox 9"/>
          <p:cNvSpPr txBox="1"/>
          <p:nvPr/>
        </p:nvSpPr>
        <p:spPr>
          <a:xfrm>
            <a:off x="5905816" y="3159552"/>
            <a:ext cx="564578" cy="369332"/>
          </a:xfrm>
          <a:prstGeom prst="rect">
            <a:avLst/>
          </a:prstGeom>
          <a:noFill/>
        </p:spPr>
        <p:txBody>
          <a:bodyPr wrap="none" rtlCol="0">
            <a:spAutoFit/>
          </a:bodyPr>
          <a:lstStyle/>
          <a:p>
            <a:r>
              <a:rPr lang="en-US" dirty="0">
                <a:solidFill>
                  <a:srgbClr val="0070C0"/>
                </a:solidFill>
                <a:latin typeface="Consolas" panose="020B0609020204030204" pitchFamily="49" charset="0"/>
              </a:rPr>
              <a:t>754</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424924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If used by itself, as a single statement, both </a:t>
            </a:r>
            <a:r>
              <a:rPr lang="en-CA" dirty="0">
                <a:latin typeface="Consolas" panose="020B0609020204030204" pitchFamily="49" charset="0"/>
              </a:rPr>
              <a:t>++n;</a:t>
            </a:r>
            <a:r>
              <a:rPr lang="en-CA" dirty="0"/>
              <a:t> and </a:t>
            </a:r>
            <a:r>
              <a:rPr lang="en-CA" dirty="0">
                <a:latin typeface="Consolas" panose="020B0609020204030204" pitchFamily="49" charset="0"/>
              </a:rPr>
              <a:t>n++;</a:t>
            </a:r>
          </a:p>
          <a:p>
            <a:pPr marL="0" indent="0">
              <a:buNone/>
            </a:pPr>
            <a:r>
              <a:rPr lang="en-CA" dirty="0">
                <a:latin typeface="Consolas" panose="020B0609020204030204" pitchFamily="49" charset="0"/>
              </a:rPr>
              <a:t>	</a:t>
            </a:r>
            <a:r>
              <a:rPr lang="en-CA" dirty="0"/>
              <a:t>do exactly the same thing with no difference what-so-ever</a:t>
            </a:r>
          </a:p>
          <a:p>
            <a:pPr lvl="1"/>
            <a:r>
              <a:rPr lang="en-US" dirty="0"/>
              <a:t>They both add one to </a:t>
            </a:r>
            <a:r>
              <a:rPr lang="en-US" dirty="0">
                <a:latin typeface="Consolas" panose="020B0609020204030204" pitchFamily="49" charset="0"/>
              </a:rPr>
              <a:t>n</a:t>
            </a:r>
          </a:p>
          <a:p>
            <a:pPr lvl="1"/>
            <a:endParaRPr lang="en-US" dirty="0"/>
          </a:p>
          <a:p>
            <a:r>
              <a:rPr lang="en-US" dirty="0"/>
              <a:t>It is only if you do something with what these evaluate to that it makes a difference…</a:t>
            </a:r>
          </a:p>
          <a:p>
            <a:pPr lvl="1"/>
            <a:r>
              <a:rPr lang="en-US" dirty="0"/>
              <a:t>You will never use this in this course</a:t>
            </a:r>
          </a:p>
          <a:p>
            <a:pPr marL="0" indent="0">
              <a:buNone/>
            </a:pPr>
            <a:endParaRPr lang="en-US" dirty="0"/>
          </a:p>
          <a:p>
            <a:r>
              <a:rPr lang="en-US" dirty="0"/>
              <a:t>One small difference: </a:t>
            </a:r>
            <a:r>
              <a:rPr lang="en-US" dirty="0">
                <a:latin typeface="Consolas" panose="020B0609020204030204" pitchFamily="49" charset="0"/>
              </a:rPr>
              <a:t>++n</a:t>
            </a:r>
            <a:r>
              <a:rPr lang="en-US" dirty="0"/>
              <a:t> is more efficient than </a:t>
            </a:r>
            <a:r>
              <a:rPr lang="en-US" dirty="0">
                <a:latin typeface="Consolas" panose="020B0609020204030204" pitchFamily="49" charset="0"/>
              </a:rPr>
              <a:t>n++</a:t>
            </a:r>
            <a:r>
              <a:rPr lang="en-US" dirty="0"/>
              <a:t>, because the latter must temporarily store the original value of </a:t>
            </a:r>
            <a:r>
              <a:rPr lang="en-US" dirty="0">
                <a:latin typeface="Consolas" panose="020B0609020204030204" pitchFamily="49" charset="0"/>
              </a:rPr>
              <a:t>n</a:t>
            </a:r>
          </a:p>
          <a:p>
            <a:pPr lvl="1"/>
            <a:r>
              <a:rPr lang="en-US" dirty="0"/>
              <a:t>In this class, we will always use </a:t>
            </a:r>
            <a:r>
              <a:rPr lang="en-US" dirty="0">
                <a:latin typeface="Consolas" panose="020B0609020204030204" pitchFamily="49" charset="0"/>
              </a:rPr>
              <a:t>++n;</a:t>
            </a:r>
            <a:r>
              <a:rPr lang="en-US" dirty="0"/>
              <a:t> and </a:t>
            </a:r>
            <a:r>
              <a:rPr lang="en-US" dirty="0">
                <a:latin typeface="Consolas" panose="020B0609020204030204" pitchFamily="49" charset="0"/>
              </a:rPr>
              <a:t>--n;</a:t>
            </a:r>
            <a:r>
              <a:rPr lang="en-US" dirty="0"/>
              <a:t> as a single statement</a:t>
            </a:r>
            <a:endParaRPr lang="en-CA" dirty="0"/>
          </a:p>
        </p:txBody>
      </p:sp>
      <p:sp>
        <p:nvSpPr>
          <p:cNvPr id="2" name="Title 1"/>
          <p:cNvSpPr>
            <a:spLocks noGrp="1"/>
          </p:cNvSpPr>
          <p:nvPr>
            <p:ph type="title"/>
          </p:nvPr>
        </p:nvSpPr>
        <p:spPr/>
        <p:txBody>
          <a:bodyPr/>
          <a:lstStyle/>
          <a:p>
            <a:r>
              <a:rPr lang="en-CA" dirty="0"/>
              <a:t>What’s the difference?</a:t>
            </a:r>
          </a:p>
        </p:txBody>
      </p:sp>
    </p:spTree>
    <p:custDataLst>
      <p:tags r:id="rId1"/>
    </p:custDataLst>
    <p:extLst>
      <p:ext uri="{BB962C8B-B14F-4D97-AF65-F5344CB8AC3E}">
        <p14:creationId xmlns:p14="http://schemas.microsoft.com/office/powerpoint/2010/main" val="1577641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US" dirty="0"/>
              <a:t>Know how to swap local variables</a:t>
            </a:r>
            <a:endParaRPr lang="en-CA" dirty="0"/>
          </a:p>
          <a:p>
            <a:pPr lvl="1"/>
            <a:r>
              <a:rPr lang="en-CA" dirty="0"/>
              <a:t>Understand</a:t>
            </a:r>
          </a:p>
          <a:p>
            <a:pPr marL="457200" lvl="1" indent="0">
              <a:buNone/>
            </a:pPr>
            <a:r>
              <a:rPr lang="en-US" dirty="0">
                <a:latin typeface="Consolas" panose="020B0609020204030204" pitchFamily="49" charset="0"/>
                <a:cs typeface="Consolas" panose="020B0609020204030204" pitchFamily="49" charset="0"/>
              </a:rPr>
              <a:t>	x = x + y*y + 1;</a:t>
            </a:r>
            <a:endParaRPr lang="en-CA" dirty="0">
              <a:latin typeface="Consolas" panose="020B0609020204030204" pitchFamily="49" charset="0"/>
              <a:cs typeface="Consolas" panose="020B0609020204030204" pitchFamily="49" charset="0"/>
            </a:endParaRPr>
          </a:p>
          <a:p>
            <a:pPr marL="457200" lvl="1" indent="0">
              <a:buNone/>
            </a:pPr>
            <a:r>
              <a:rPr lang="en-CA" dirty="0"/>
              <a:t>     and </a:t>
            </a:r>
          </a:p>
          <a:p>
            <a:pPr marL="457200" lvl="1" indent="0">
              <a:buNone/>
            </a:pPr>
            <a:r>
              <a:rPr lang="en-US" dirty="0">
                <a:latin typeface="Consolas" panose="020B0609020204030204" pitchFamily="49" charset="0"/>
                <a:cs typeface="Consolas" panose="020B0609020204030204" pitchFamily="49" charset="0"/>
              </a:rPr>
              <a:t>	x += y*y + 1;</a:t>
            </a:r>
            <a:endParaRPr lang="en-CA" dirty="0">
              <a:latin typeface="Consolas" panose="020B0609020204030204" pitchFamily="49" charset="0"/>
              <a:cs typeface="Consolas" panose="020B0609020204030204" pitchFamily="49" charset="0"/>
            </a:endParaRPr>
          </a:p>
          <a:p>
            <a:pPr marL="457200" lvl="1" indent="0">
              <a:buNone/>
            </a:pPr>
            <a:r>
              <a:rPr lang="en-US" dirty="0"/>
              <a:t>     are equivalent</a:t>
            </a:r>
            <a:endParaRPr lang="en-CA" dirty="0"/>
          </a:p>
          <a:p>
            <a:pPr lvl="1"/>
            <a:r>
              <a:rPr lang="en-CA" dirty="0"/>
              <a:t>Understand the automatic assignment operators </a:t>
            </a:r>
          </a:p>
          <a:p>
            <a:pPr marL="457200" lvl="1" indent="0">
              <a:buNone/>
            </a:pPr>
            <a:r>
              <a:rPr lang="en-US" dirty="0">
                <a:latin typeface="Consolas" panose="020B0609020204030204" pitchFamily="49" charset="0"/>
                <a:cs typeface="Consolas" panose="020B0609020204030204" pitchFamily="49" charset="0"/>
              </a:rPr>
              <a:t>		-=  *=  /=  %=</a:t>
            </a:r>
            <a:endParaRPr lang="en-CA" dirty="0">
              <a:latin typeface="Consolas" panose="020B0609020204030204" pitchFamily="49" charset="0"/>
              <a:cs typeface="Consolas" panose="020B0609020204030204" pitchFamily="49" charset="0"/>
            </a:endParaRPr>
          </a:p>
          <a:p>
            <a:pPr lvl="1"/>
            <a:r>
              <a:rPr lang="en-CA" dirty="0"/>
              <a:t>Know the auto-increment and auto-decrement operators</a:t>
            </a:r>
          </a:p>
          <a:p>
            <a:pPr marL="457200" lvl="1" indent="0">
              <a:buNone/>
            </a:pPr>
            <a:r>
              <a:rPr lang="en-US" dirty="0"/>
              <a:t>	</a:t>
            </a:r>
            <a:r>
              <a:rPr lang="en-US" dirty="0">
                <a:latin typeface="Consolas" panose="020B0609020204030204" pitchFamily="49" charset="0"/>
              </a:rPr>
              <a:t>	++n    </a:t>
            </a:r>
            <a:r>
              <a:rPr lang="en-US" dirty="0" err="1">
                <a:latin typeface="Consolas" panose="020B0609020204030204" pitchFamily="49" charset="0"/>
              </a:rPr>
              <a:t>n</a:t>
            </a:r>
            <a:r>
              <a:rPr lang="en-US" dirty="0">
                <a:latin typeface="Consolas" panose="020B0609020204030204" pitchFamily="49" charset="0"/>
              </a:rPr>
              <a:t>++    --n    </a:t>
            </a:r>
            <a:r>
              <a:rPr lang="en-US" dirty="0" err="1">
                <a:latin typeface="Consolas" panose="020B0609020204030204" pitchFamily="49" charset="0"/>
              </a:rPr>
              <a:t>n</a:t>
            </a:r>
            <a:r>
              <a:rPr lang="en-US" dirty="0">
                <a:latin typeface="Consolas" panose="020B0609020204030204" pitchFamily="49" charset="0"/>
              </a:rPr>
              <a:t>--</a:t>
            </a:r>
            <a:endParaRPr lang="en-CA" dirty="0">
              <a:latin typeface="Consolas" panose="020B0609020204030204" pitchFamily="49" charset="0"/>
            </a:endParaRPr>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No references?</a:t>
            </a:r>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Acknowledgements</a:t>
            </a:r>
          </a:p>
        </p:txBody>
      </p:sp>
      <p:sp>
        <p:nvSpPr>
          <p:cNvPr id="3" name="Content Placeholder 2"/>
          <p:cNvSpPr>
            <a:spLocks noGrp="1"/>
          </p:cNvSpPr>
          <p:nvPr>
            <p:ph idx="1"/>
          </p:nvPr>
        </p:nvSpPr>
        <p:spPr/>
        <p:txBody>
          <a:bodyPr>
            <a:normAutofit/>
          </a:bodyPr>
          <a:lstStyle/>
          <a:p>
            <a:r>
              <a:rPr lang="en-CA" sz="1800" dirty="0"/>
              <a:t>Allen Du for noting the missing parentheses </a:t>
            </a:r>
            <a:r>
              <a:rPr lang="en-CA" sz="1800"/>
              <a:t>on Slide 10.</a:t>
            </a:r>
            <a:endParaRPr lang="en-CA" sz="1800" dirty="0"/>
          </a:p>
        </p:txBody>
      </p:sp>
    </p:spTree>
    <p:extLst>
      <p:ext uri="{BB962C8B-B14F-4D97-AF65-F5344CB8AC3E}">
        <p14:creationId xmlns:p14="http://schemas.microsoft.com/office/powerpoint/2010/main" val="2358588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Look at swapping two local variables</a:t>
            </a:r>
          </a:p>
          <a:p>
            <a:pPr lvl="1"/>
            <a:r>
              <a:rPr lang="en-CA" dirty="0"/>
              <a:t>Describe the automatic assignment operators</a:t>
            </a:r>
          </a:p>
          <a:p>
            <a:pPr lvl="1"/>
            <a:r>
              <a:rPr lang="en-US" dirty="0"/>
              <a:t>Describe the automatic increment and decrement operators</a:t>
            </a:r>
            <a:endParaRPr lang="en-CA" dirty="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Background</a:t>
            </a:r>
          </a:p>
        </p:txBody>
      </p:sp>
      <p:sp>
        <p:nvSpPr>
          <p:cNvPr id="3" name="Content Placeholder 2"/>
          <p:cNvSpPr>
            <a:spLocks noGrp="1"/>
          </p:cNvSpPr>
          <p:nvPr>
            <p:ph idx="1"/>
          </p:nvPr>
        </p:nvSpPr>
        <p:spPr/>
        <p:txBody>
          <a:bodyPr/>
          <a:lstStyle/>
          <a:p>
            <a:r>
              <a:rPr lang="en-CA" dirty="0"/>
              <a:t>We have seen that assignment can be used for local variables:</a:t>
            </a:r>
          </a:p>
          <a:p>
            <a:pPr marL="0" indent="0" algn="l">
              <a:buNone/>
            </a:pPr>
            <a:r>
              <a:rPr lang="en-US" dirty="0">
                <a:latin typeface="Consolas" panose="020B0609020204030204" pitchFamily="49" charset="0"/>
                <a:cs typeface="Consolas" panose="020B0609020204030204" pitchFamily="49" charset="0"/>
              </a:rPr>
              <a:t>	double x{};</a:t>
            </a:r>
          </a:p>
          <a:p>
            <a:pPr marL="0" indent="0" algn="l">
              <a:buNone/>
            </a:pPr>
            <a:r>
              <a:rPr lang="en-US" dirty="0">
                <a:latin typeface="Consolas" panose="020B0609020204030204" pitchFamily="49" charset="0"/>
                <a:cs typeface="Consolas" panose="020B0609020204030204" pitchFamily="49" charset="0"/>
              </a:rPr>
              <a:t>	double y{};</a:t>
            </a:r>
          </a:p>
          <a:p>
            <a:pPr marL="0" indent="0" algn="l">
              <a:buNone/>
            </a:pPr>
            <a:endParaRPr lang="en-US" dirty="0">
              <a:latin typeface="Consolas" panose="020B0609020204030204" pitchFamily="49" charset="0"/>
              <a:cs typeface="Consolas" panose="020B0609020204030204" pitchFamily="49" charset="0"/>
            </a:endParaRPr>
          </a:p>
          <a:p>
            <a:pPr marL="0" indent="0" algn="l">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cout</a:t>
            </a:r>
            <a:r>
              <a:rPr lang="en-US" dirty="0">
                <a:latin typeface="Consolas" panose="020B0609020204030204" pitchFamily="49" charset="0"/>
                <a:cs typeface="Consolas" panose="020B0609020204030204" pitchFamily="49" charset="0"/>
              </a:rPr>
              <a:t> &lt;&lt; "Enter a value of x: ";</a:t>
            </a:r>
          </a:p>
          <a:p>
            <a:pPr marL="0" indent="0" algn="l">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cin</a:t>
            </a:r>
            <a:r>
              <a:rPr lang="en-US" dirty="0">
                <a:latin typeface="Consolas" panose="020B0609020204030204" pitchFamily="49" charset="0"/>
                <a:cs typeface="Consolas" panose="020B0609020204030204" pitchFamily="49" charset="0"/>
              </a:rPr>
              <a:t> &gt;&gt; x;</a:t>
            </a:r>
          </a:p>
          <a:p>
            <a:pPr marL="0" indent="0" algn="l">
              <a:buNone/>
            </a:pPr>
            <a:endParaRPr lang="en-US" dirty="0">
              <a:latin typeface="Consolas" panose="020B0609020204030204" pitchFamily="49" charset="0"/>
              <a:cs typeface="Consolas" panose="020B0609020204030204" pitchFamily="49" charset="0"/>
            </a:endParaRPr>
          </a:p>
          <a:p>
            <a:pPr marL="0" indent="0" algn="l">
              <a:buNone/>
            </a:pPr>
            <a:r>
              <a:rPr lang="en-US" dirty="0">
                <a:latin typeface="Consolas" panose="020B0609020204030204" pitchFamily="49" charset="0"/>
                <a:cs typeface="Consolas" panose="020B0609020204030204" pitchFamily="49" charset="0"/>
              </a:rPr>
              <a:t>	y = x*x + 3.2*x - 1.5;</a:t>
            </a:r>
          </a:p>
          <a:p>
            <a:pPr marL="0" indent="0" algn="l">
              <a:buNone/>
            </a:pPr>
            <a:endParaRPr lang="en-US" dirty="0">
              <a:latin typeface="Consolas" panose="020B0609020204030204" pitchFamily="49" charset="0"/>
              <a:cs typeface="Consolas" panose="020B0609020204030204" pitchFamily="49" charset="0"/>
            </a:endParaRPr>
          </a:p>
          <a:p>
            <a:pPr marL="0" indent="0" algn="l">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cout</a:t>
            </a:r>
            <a:r>
              <a:rPr lang="en-US" dirty="0">
                <a:latin typeface="Consolas" panose="020B0609020204030204" pitchFamily="49" charset="0"/>
                <a:cs typeface="Consolas" panose="020B0609020204030204" pitchFamily="49" charset="0"/>
              </a:rPr>
              <a:t> &lt;&lt; y &lt;&lt;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endl</a:t>
            </a:r>
            <a:r>
              <a:rPr lang="en-US" dirty="0">
                <a:latin typeface="Consolas" panose="020B0609020204030204" pitchFamily="49" charset="0"/>
                <a:cs typeface="Consolas" panose="020B0609020204030204" pitchFamily="49" charset="0"/>
              </a:rPr>
              <a:t>;</a:t>
            </a:r>
          </a:p>
          <a:p>
            <a:pPr marL="0" indent="0" algn="l">
              <a:buNone/>
            </a:pPr>
            <a:endParaRPr lang="en-CA" dirty="0">
              <a:latin typeface="Consolas" panose="020B0609020204030204" pitchFamily="49" charset="0"/>
              <a:cs typeface="Consolas" panose="020B0609020204030204" pitchFamily="49" charset="0"/>
            </a:endParaRPr>
          </a:p>
          <a:p>
            <a:endParaRPr lang="en-CA" dirty="0"/>
          </a:p>
          <a:p>
            <a:endParaRPr lang="en-CA" dirty="0"/>
          </a:p>
          <a:p>
            <a:pPr marL="457200" lvl="1" indent="0">
              <a:buNone/>
            </a:pPr>
            <a:endParaRPr lang="en-CA" dirty="0"/>
          </a:p>
          <a:p>
            <a:endParaRPr lang="en-CA" dirty="0"/>
          </a:p>
        </p:txBody>
      </p:sp>
    </p:spTree>
    <p:extLst>
      <p:ext uri="{BB962C8B-B14F-4D97-AF65-F5344CB8AC3E}">
        <p14:creationId xmlns:p14="http://schemas.microsoft.com/office/powerpoint/2010/main" val="232857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Swapping values</a:t>
            </a:r>
          </a:p>
        </p:txBody>
      </p:sp>
      <p:sp>
        <p:nvSpPr>
          <p:cNvPr id="3" name="Content Placeholder 2"/>
          <p:cNvSpPr>
            <a:spLocks noGrp="1"/>
          </p:cNvSpPr>
          <p:nvPr>
            <p:ph idx="1"/>
          </p:nvPr>
        </p:nvSpPr>
        <p:spPr/>
        <p:txBody>
          <a:bodyPr/>
          <a:lstStyle/>
          <a:p>
            <a:r>
              <a:rPr lang="en-CA" dirty="0"/>
              <a:t>Suppose we have two local variables and we need to swap their values:</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00100" lvl="2" indent="0">
              <a:buNone/>
            </a:pPr>
            <a:r>
              <a:rPr lang="en-US" sz="1600" dirty="0">
                <a:latin typeface="Consolas" panose="020B0609020204030204" pitchFamily="49" charset="0"/>
              </a:rPr>
              <a:t>    double x{};</a:t>
            </a:r>
          </a:p>
          <a:p>
            <a:pPr marL="800100" lvl="2" indent="0">
              <a:buNone/>
            </a:pPr>
            <a:r>
              <a:rPr lang="en-US" sz="1600" dirty="0">
                <a:latin typeface="Consolas" panose="020B0609020204030204" pitchFamily="49" charset="0"/>
              </a:rPr>
              <a:t>    double y{};</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cin</a:t>
            </a:r>
            <a:r>
              <a:rPr lang="en-US" sz="1600" dirty="0">
                <a:latin typeface="Consolas" panose="020B0609020204030204" pitchFamily="49" charset="0"/>
              </a:rPr>
              <a:t> &gt; x;</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cin</a:t>
            </a:r>
            <a:r>
              <a:rPr lang="en-US" sz="1600" dirty="0">
                <a:latin typeface="Consolas" panose="020B0609020204030204" pitchFamily="49" charset="0"/>
              </a:rPr>
              <a:t> &gt; y;</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 Make sure x &gt;= y</a:t>
            </a:r>
          </a:p>
          <a:p>
            <a:pPr marL="800100" lvl="2" indent="0">
              <a:buNone/>
            </a:pPr>
            <a:r>
              <a:rPr lang="en-US" sz="1600" dirty="0">
                <a:latin typeface="Consolas" panose="020B0609020204030204" pitchFamily="49" charset="0"/>
              </a:rPr>
              <a:t>    if ( x &lt; y ) {</a:t>
            </a:r>
          </a:p>
          <a:p>
            <a:pPr marL="800100" lvl="2" indent="0">
              <a:buNone/>
            </a:pPr>
            <a:r>
              <a:rPr lang="en-US" sz="1600" dirty="0">
                <a:latin typeface="Consolas" panose="020B0609020204030204" pitchFamily="49" charset="0"/>
              </a:rPr>
              <a:t>        </a:t>
            </a:r>
            <a:r>
              <a:rPr lang="en-US" sz="1600" b="1" dirty="0">
                <a:solidFill>
                  <a:srgbClr val="FF0000"/>
                </a:solidFill>
                <a:latin typeface="Consolas" panose="020B0609020204030204" pitchFamily="49" charset="0"/>
              </a:rPr>
              <a:t>// Swap x and y</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"max( x, y ) = " &lt;&lt; x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0;</a:t>
            </a:r>
          </a:p>
          <a:p>
            <a:pPr marL="800100" lvl="2" indent="0">
              <a:buNone/>
            </a:pPr>
            <a:r>
              <a:rPr lang="en-US" sz="1600" dirty="0">
                <a:latin typeface="Consolas" panose="020B0609020204030204" pitchFamily="49" charset="0"/>
              </a:rPr>
              <a:t>}</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051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Swapping values</a:t>
            </a:r>
          </a:p>
        </p:txBody>
      </p:sp>
      <p:sp>
        <p:nvSpPr>
          <p:cNvPr id="3" name="Content Placeholder 2"/>
          <p:cNvSpPr>
            <a:spLocks noGrp="1"/>
          </p:cNvSpPr>
          <p:nvPr>
            <p:ph idx="1"/>
          </p:nvPr>
        </p:nvSpPr>
        <p:spPr/>
        <p:txBody>
          <a:bodyPr/>
          <a:lstStyle/>
          <a:p>
            <a:r>
              <a:rPr lang="en-US" dirty="0"/>
              <a:t>Problem: Once a local variable is assigned, it original value is overwritten:</a:t>
            </a:r>
            <a:endParaRPr lang="en-CA" dirty="0"/>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 Make sure x &gt;= y</a:t>
            </a:r>
          </a:p>
          <a:p>
            <a:pPr marL="800100" lvl="2" indent="0">
              <a:buNone/>
            </a:pPr>
            <a:r>
              <a:rPr lang="en-US" sz="1600" dirty="0">
                <a:latin typeface="Consolas" panose="020B0609020204030204" pitchFamily="49" charset="0"/>
              </a:rPr>
              <a:t>    if ( x &lt; y ) {</a:t>
            </a:r>
          </a:p>
          <a:p>
            <a:pPr marL="800100" lvl="2" indent="0">
              <a:buNone/>
            </a:pPr>
            <a:r>
              <a:rPr lang="en-US" sz="1600" dirty="0">
                <a:latin typeface="Consolas" panose="020B0609020204030204" pitchFamily="49" charset="0"/>
              </a:rPr>
              <a:t>        </a:t>
            </a:r>
            <a:r>
              <a:rPr lang="en-US" sz="1600" b="1" dirty="0">
                <a:solidFill>
                  <a:srgbClr val="FF0000"/>
                </a:solidFill>
                <a:latin typeface="Consolas" panose="020B0609020204030204" pitchFamily="49" charset="0"/>
              </a:rPr>
              <a:t>x = y;</a:t>
            </a:r>
          </a:p>
          <a:p>
            <a:pPr marL="800100" lvl="2" indent="0">
              <a:buNone/>
            </a:pPr>
            <a:r>
              <a:rPr lang="en-US" sz="1600" dirty="0">
                <a:latin typeface="Consolas" panose="020B0609020204030204" pitchFamily="49" charset="0"/>
              </a:rPr>
              <a:t>        // Both 'x' and 'y' have the same value</a:t>
            </a:r>
          </a:p>
          <a:p>
            <a:pPr marL="800100" lvl="2" indent="0">
              <a:buNone/>
            </a:pPr>
            <a:r>
              <a:rPr lang="en-US" sz="1600" dirty="0">
                <a:latin typeface="Consolas" panose="020B0609020204030204" pitchFamily="49" charset="0"/>
              </a:rPr>
              <a:t>        //  - the original value of 'x' is lost</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p:txBody>
      </p:sp>
    </p:spTree>
    <p:extLst>
      <p:ext uri="{BB962C8B-B14F-4D97-AF65-F5344CB8AC3E}">
        <p14:creationId xmlns:p14="http://schemas.microsoft.com/office/powerpoint/2010/main" val="2538342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Swapping values</a:t>
            </a:r>
          </a:p>
        </p:txBody>
      </p:sp>
      <p:sp>
        <p:nvSpPr>
          <p:cNvPr id="3" name="Content Placeholder 2"/>
          <p:cNvSpPr>
            <a:spLocks noGrp="1"/>
          </p:cNvSpPr>
          <p:nvPr>
            <p:ph idx="1"/>
          </p:nvPr>
        </p:nvSpPr>
        <p:spPr/>
        <p:txBody>
          <a:bodyPr/>
          <a:lstStyle/>
          <a:p>
            <a:r>
              <a:rPr lang="en-US" dirty="0"/>
              <a:t>Solution: Save the value of </a:t>
            </a:r>
            <a:r>
              <a:rPr lang="en-US" dirty="0">
                <a:latin typeface="Consolas" panose="020B0609020204030204" pitchFamily="49" charset="0"/>
              </a:rPr>
              <a:t>x</a:t>
            </a:r>
            <a:r>
              <a:rPr lang="en-US" dirty="0"/>
              <a:t> in a temporary local variable before assigning it the value of </a:t>
            </a:r>
            <a:r>
              <a:rPr lang="en-US" dirty="0">
                <a:latin typeface="Consolas" panose="020B0609020204030204" pitchFamily="49" charset="0"/>
              </a:rPr>
              <a:t>y</a:t>
            </a:r>
            <a:r>
              <a:rPr lang="en-US" dirty="0"/>
              <a:t> </a:t>
            </a:r>
            <a:endParaRPr lang="en-CA" dirty="0"/>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 Make sure x &gt;= y</a:t>
            </a:r>
          </a:p>
          <a:p>
            <a:pPr marL="800100" lvl="2" indent="0">
              <a:buNone/>
            </a:pPr>
            <a:r>
              <a:rPr lang="en-US" sz="1600" dirty="0">
                <a:latin typeface="Consolas" panose="020B0609020204030204" pitchFamily="49" charset="0"/>
              </a:rPr>
              <a:t>    if ( x &lt; y ) {</a:t>
            </a:r>
          </a:p>
          <a:p>
            <a:pPr marL="800100" lvl="2" indent="0">
              <a:buNone/>
            </a:pPr>
            <a:r>
              <a:rPr lang="en-US" sz="1600" b="1" dirty="0">
                <a:solidFill>
                  <a:srgbClr val="FF0000"/>
                </a:solidFill>
                <a:latin typeface="Consolas" panose="020B0609020204030204" pitchFamily="49" charset="0"/>
              </a:rPr>
              <a:t>        double </a:t>
            </a:r>
            <a:r>
              <a:rPr lang="en-US" sz="1600" b="1" dirty="0" err="1">
                <a:solidFill>
                  <a:srgbClr val="FF0000"/>
                </a:solidFill>
                <a:latin typeface="Consolas" panose="020B0609020204030204" pitchFamily="49" charset="0"/>
              </a:rPr>
              <a:t>tmp</a:t>
            </a:r>
            <a:r>
              <a:rPr lang="en-US" sz="1600" b="1" dirty="0">
                <a:solidFill>
                  <a:srgbClr val="FF0000"/>
                </a:solidFill>
                <a:latin typeface="Consolas" panose="020B0609020204030204" pitchFamily="49" charset="0"/>
              </a:rPr>
              <a:t>{x};</a:t>
            </a:r>
          </a:p>
          <a:p>
            <a:pPr marL="800100" lvl="2" indent="0">
              <a:buNone/>
            </a:pPr>
            <a:r>
              <a:rPr lang="en-US" sz="1600" b="1" dirty="0">
                <a:solidFill>
                  <a:srgbClr val="FF0000"/>
                </a:solidFill>
                <a:latin typeface="Consolas" panose="020B0609020204030204" pitchFamily="49" charset="0"/>
              </a:rPr>
              <a:t>        </a:t>
            </a:r>
            <a:r>
              <a:rPr lang="en-US" sz="1600" dirty="0">
                <a:latin typeface="Consolas" panose="020B0609020204030204" pitchFamily="49" charset="0"/>
              </a:rPr>
              <a:t>x = y;</a:t>
            </a:r>
          </a:p>
          <a:p>
            <a:pPr marL="800100" lvl="2" indent="0">
              <a:buNone/>
            </a:pPr>
            <a:r>
              <a:rPr lang="en-US" sz="1600" dirty="0">
                <a:latin typeface="Consolas" panose="020B0609020204030204" pitchFamily="49" charset="0"/>
              </a:rPr>
              <a:t>        y = </a:t>
            </a:r>
            <a:r>
              <a:rPr lang="en-US" sz="1600" dirty="0" err="1">
                <a:latin typeface="Consolas" panose="020B0609020204030204" pitchFamily="49" charset="0"/>
              </a:rPr>
              <a:t>tmp</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"max(x, y) = " &lt;&lt; x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65641363"/>
              </p:ext>
            </p:extLst>
          </p:nvPr>
        </p:nvGraphicFramePr>
        <p:xfrm>
          <a:off x="6158260" y="3344138"/>
          <a:ext cx="2160240" cy="111252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err="1">
                          <a:latin typeface="Consolas" panose="020B0609020204030204" pitchFamily="49" charset="0"/>
                        </a:rPr>
                        <a:t>tmp</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y</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Consolas" panose="020B0609020204030204" pitchFamily="49" charset="0"/>
                        </a:rPr>
                        <a:t>x</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14354463"/>
              </p:ext>
            </p:extLst>
          </p:nvPr>
        </p:nvGraphicFramePr>
        <p:xfrm>
          <a:off x="6158260" y="371703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y</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x</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0" name="Straight Arrow Connector 9"/>
          <p:cNvCxnSpPr/>
          <p:nvPr/>
        </p:nvCxnSpPr>
        <p:spPr>
          <a:xfrm flipH="1">
            <a:off x="4139952" y="3284984"/>
            <a:ext cx="792088"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3720701660"/>
              </p:ext>
            </p:extLst>
          </p:nvPr>
        </p:nvGraphicFramePr>
        <p:xfrm>
          <a:off x="6162385" y="3344138"/>
          <a:ext cx="2160240" cy="111252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err="1">
                          <a:latin typeface="Consolas" panose="020B0609020204030204" pitchFamily="49" charset="0"/>
                        </a:rPr>
                        <a:t>tmp</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y</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Consolas" panose="020B0609020204030204" pitchFamily="49" charset="0"/>
                        </a:rPr>
                        <a:t>x</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12" name="Straight Arrow Connector 11"/>
          <p:cNvCxnSpPr/>
          <p:nvPr/>
        </p:nvCxnSpPr>
        <p:spPr>
          <a:xfrm flipH="1">
            <a:off x="4139952" y="3601480"/>
            <a:ext cx="792088"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139952" y="3900398"/>
            <a:ext cx="792088"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3924107482"/>
              </p:ext>
            </p:extLst>
          </p:nvPr>
        </p:nvGraphicFramePr>
        <p:xfrm>
          <a:off x="6161371" y="3344138"/>
          <a:ext cx="2160240" cy="111252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err="1">
                          <a:latin typeface="Consolas" panose="020B0609020204030204" pitchFamily="49" charset="0"/>
                        </a:rPr>
                        <a:t>tmp</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y</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Consolas" panose="020B0609020204030204" pitchFamily="49" charset="0"/>
                        </a:rPr>
                        <a:t>x</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184042495"/>
              </p:ext>
            </p:extLst>
          </p:nvPr>
        </p:nvGraphicFramePr>
        <p:xfrm>
          <a:off x="6158260" y="371703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y</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x</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135066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Automatic assignment</a:t>
            </a:r>
          </a:p>
        </p:txBody>
      </p:sp>
      <p:sp>
        <p:nvSpPr>
          <p:cNvPr id="3" name="Content Placeholder 2"/>
          <p:cNvSpPr>
            <a:spLocks noGrp="1"/>
          </p:cNvSpPr>
          <p:nvPr>
            <p:ph idx="1"/>
          </p:nvPr>
        </p:nvSpPr>
        <p:spPr>
          <a:xfrm>
            <a:off x="457200" y="1600200"/>
            <a:ext cx="8579296" cy="4525963"/>
          </a:xfrm>
        </p:spPr>
        <p:txBody>
          <a:bodyPr>
            <a:normAutofit fontScale="92500" lnSpcReduction="10000"/>
          </a:bodyPr>
          <a:lstStyle/>
          <a:p>
            <a:r>
              <a:rPr lang="en-CA" dirty="0"/>
              <a:t>Another common collection of assignments is to update a variable:</a:t>
            </a:r>
          </a:p>
          <a:p>
            <a:pPr marL="1257300" lvl="3" indent="0">
              <a:buNone/>
            </a:pPr>
            <a:r>
              <a:rPr lang="en-US" sz="1900" dirty="0">
                <a:latin typeface="Consolas" panose="020B0609020204030204" pitchFamily="49" charset="0"/>
                <a:cs typeface="Consolas" panose="020B0609020204030204" pitchFamily="49" charset="0"/>
              </a:rPr>
              <a:t>x = x + 3;</a:t>
            </a:r>
          </a:p>
          <a:p>
            <a:pPr marL="1257300" lvl="3" indent="0">
              <a:buNone/>
            </a:pPr>
            <a:r>
              <a:rPr lang="en-US" sz="1900" dirty="0">
                <a:latin typeface="Consolas" panose="020B0609020204030204" pitchFamily="49" charset="0"/>
                <a:cs typeface="Consolas" panose="020B0609020204030204" pitchFamily="49" charset="0"/>
              </a:rPr>
              <a:t>x = x - 10;</a:t>
            </a:r>
          </a:p>
          <a:p>
            <a:pPr marL="1257300" lvl="3" indent="0">
              <a:buNone/>
            </a:pPr>
            <a:r>
              <a:rPr lang="en-US" sz="1900" dirty="0">
                <a:latin typeface="Consolas" panose="020B0609020204030204" pitchFamily="49" charset="0"/>
                <a:cs typeface="Consolas" panose="020B0609020204030204" pitchFamily="49" charset="0"/>
              </a:rPr>
              <a:t>x = x*2;</a:t>
            </a:r>
          </a:p>
          <a:p>
            <a:pPr marL="1257300" lvl="3" indent="0">
              <a:buNone/>
            </a:pPr>
            <a:r>
              <a:rPr lang="en-US" sz="1900" dirty="0">
                <a:latin typeface="Consolas" panose="020B0609020204030204" pitchFamily="49" charset="0"/>
                <a:cs typeface="Consolas" panose="020B0609020204030204" pitchFamily="49" charset="0"/>
              </a:rPr>
              <a:t>x = x/(r*r + 2*r + 1);</a:t>
            </a:r>
          </a:p>
          <a:p>
            <a:pPr marL="1257300" lvl="3" indent="0">
              <a:buNone/>
            </a:pPr>
            <a:r>
              <a:rPr lang="en-US" sz="1900" dirty="0">
                <a:latin typeface="Consolas" panose="020B0609020204030204" pitchFamily="49" charset="0"/>
                <a:cs typeface="Consolas" panose="020B0609020204030204" pitchFamily="49" charset="0"/>
              </a:rPr>
              <a:t>n = n%10</a:t>
            </a:r>
            <a:r>
              <a:rPr lang="en-US" sz="1900" i="1" dirty="0">
                <a:latin typeface="Consolas" panose="020B0609020204030204" pitchFamily="49" charset="0"/>
                <a:cs typeface="Consolas" panose="020B0609020204030204" pitchFamily="49" charset="0"/>
              </a:rPr>
              <a:t>;</a:t>
            </a:r>
          </a:p>
          <a:p>
            <a:pPr marL="1257300" lvl="3" indent="0">
              <a:buNone/>
            </a:pPr>
            <a:endParaRPr lang="en-US" sz="1900" i="1" dirty="0">
              <a:latin typeface="Consolas" panose="020B0609020204030204" pitchFamily="49" charset="0"/>
              <a:cs typeface="Consolas" panose="020B0609020204030204" pitchFamily="49" charset="0"/>
            </a:endParaRPr>
          </a:p>
          <a:p>
            <a:r>
              <a:rPr lang="en-CA" dirty="0"/>
              <a:t>These can instead be written as:</a:t>
            </a:r>
          </a:p>
          <a:p>
            <a:pPr marL="1257300" lvl="3" indent="0">
              <a:buNone/>
            </a:pPr>
            <a:r>
              <a:rPr lang="en-US" sz="1900" dirty="0">
                <a:latin typeface="Consolas" panose="020B0609020204030204" pitchFamily="49" charset="0"/>
                <a:cs typeface="Consolas" panose="020B0609020204030204" pitchFamily="49" charset="0"/>
              </a:rPr>
              <a:t>x += 3;              // automatic addition</a:t>
            </a:r>
          </a:p>
          <a:p>
            <a:pPr marL="1257300" lvl="3" indent="0">
              <a:buNone/>
            </a:pPr>
            <a:r>
              <a:rPr lang="en-US" sz="1900" dirty="0">
                <a:latin typeface="Consolas" panose="020B0609020204030204" pitchFamily="49" charset="0"/>
                <a:cs typeface="Consolas" panose="020B0609020204030204" pitchFamily="49" charset="0"/>
              </a:rPr>
              <a:t>x -= 10;             // automatic subtraction</a:t>
            </a:r>
          </a:p>
          <a:p>
            <a:pPr marL="1257300" lvl="3" indent="0">
              <a:buNone/>
            </a:pPr>
            <a:r>
              <a:rPr lang="en-US" sz="1900" dirty="0">
                <a:latin typeface="Consolas" panose="020B0609020204030204" pitchFamily="49" charset="0"/>
                <a:cs typeface="Consolas" panose="020B0609020204030204" pitchFamily="49" charset="0"/>
              </a:rPr>
              <a:t>x *= 2;              // automatic multiplication</a:t>
            </a:r>
          </a:p>
          <a:p>
            <a:pPr marL="1257300" lvl="3" indent="0">
              <a:buNone/>
            </a:pPr>
            <a:r>
              <a:rPr lang="en-US" sz="1900" dirty="0">
                <a:latin typeface="Consolas" panose="020B0609020204030204" pitchFamily="49" charset="0"/>
                <a:cs typeface="Consolas" panose="020B0609020204030204" pitchFamily="49" charset="0"/>
              </a:rPr>
              <a:t>x /= r*r + 2*r + 1;  // automatic division</a:t>
            </a:r>
          </a:p>
          <a:p>
            <a:pPr marL="1257300" lvl="3" indent="0">
              <a:buNone/>
            </a:pPr>
            <a:r>
              <a:rPr lang="en-US" sz="1900" dirty="0">
                <a:latin typeface="Consolas" panose="020B0609020204030204" pitchFamily="49" charset="0"/>
                <a:cs typeface="Consolas" panose="020B0609020204030204" pitchFamily="49" charset="0"/>
              </a:rPr>
              <a:t>n %= 10;             // automatic modulus</a:t>
            </a:r>
          </a:p>
          <a:p>
            <a:pPr marL="1257300" lvl="3" indent="0">
              <a:buNone/>
            </a:pPr>
            <a:r>
              <a:rPr lang="en-US" sz="1900" dirty="0">
                <a:latin typeface="Consolas" panose="020B0609020204030204" pitchFamily="49" charset="0"/>
                <a:cs typeface="Consolas" panose="020B0609020204030204" pitchFamily="49" charset="0"/>
              </a:rPr>
              <a:t>                     // automatic remainder</a:t>
            </a:r>
            <a:endParaRPr lang="en-CA" sz="1200" dirty="0">
              <a:latin typeface="Consolas" panose="020B0609020204030204" pitchFamily="49" charset="0"/>
              <a:cs typeface="Consolas" panose="020B0609020204030204" pitchFamily="49" charset="0"/>
            </a:endParaRPr>
          </a:p>
          <a:p>
            <a:pPr marL="1257300" lvl="3" indent="0">
              <a:buNone/>
            </a:pPr>
            <a:endParaRPr lang="en-CA" sz="12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785427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Autoincrement</a:t>
            </a:r>
            <a:r>
              <a:rPr lang="en-CA" dirty="0"/>
              <a:t> and </a:t>
            </a:r>
            <a:r>
              <a:rPr lang="en-CA" dirty="0" err="1"/>
              <a:t>autodecrement</a:t>
            </a:r>
            <a:endParaRPr lang="en-CA" dirty="0"/>
          </a:p>
        </p:txBody>
      </p:sp>
      <p:sp>
        <p:nvSpPr>
          <p:cNvPr id="3" name="Content Placeholder 2"/>
          <p:cNvSpPr>
            <a:spLocks noGrp="1"/>
          </p:cNvSpPr>
          <p:nvPr>
            <p:ph idx="1"/>
          </p:nvPr>
        </p:nvSpPr>
        <p:spPr>
          <a:xfrm>
            <a:off x="457200" y="1600200"/>
            <a:ext cx="8579296" cy="4525963"/>
          </a:xfrm>
        </p:spPr>
        <p:txBody>
          <a:bodyPr>
            <a:normAutofit fontScale="92500" lnSpcReduction="10000"/>
          </a:bodyPr>
          <a:lstStyle/>
          <a:p>
            <a:r>
              <a:rPr lang="en-CA" dirty="0"/>
              <a:t>Another very common operation is to change an integer local</a:t>
            </a:r>
          </a:p>
          <a:p>
            <a:pPr marL="0" indent="0">
              <a:buNone/>
            </a:pPr>
            <a:r>
              <a:rPr lang="en-CA" dirty="0"/>
              <a:t>      variable by plus or minus one:</a:t>
            </a:r>
          </a:p>
          <a:p>
            <a:pPr marL="1257300" lvl="3" indent="0">
              <a:buNone/>
            </a:pPr>
            <a:r>
              <a:rPr lang="en-US" sz="1900" dirty="0">
                <a:latin typeface="Consolas" panose="020B0609020204030204" pitchFamily="49" charset="0"/>
                <a:cs typeface="Consolas" panose="020B0609020204030204" pitchFamily="49" charset="0"/>
              </a:rPr>
              <a:t>n = n + 1;</a:t>
            </a:r>
          </a:p>
          <a:p>
            <a:pPr marL="1257300" lvl="3" indent="0">
              <a:buNone/>
            </a:pPr>
            <a:r>
              <a:rPr lang="en-US" sz="1900" dirty="0">
                <a:latin typeface="Consolas" panose="020B0609020204030204" pitchFamily="49" charset="0"/>
                <a:cs typeface="Consolas" panose="020B0609020204030204" pitchFamily="49" charset="0"/>
              </a:rPr>
              <a:t>n = n - 1;</a:t>
            </a:r>
          </a:p>
          <a:p>
            <a:pPr marL="1257300" lvl="3" indent="0">
              <a:buNone/>
            </a:pPr>
            <a:endParaRPr lang="en-US" sz="1900" i="1" dirty="0">
              <a:latin typeface="Consolas" panose="020B0609020204030204" pitchFamily="49" charset="0"/>
              <a:cs typeface="Consolas" panose="020B0609020204030204" pitchFamily="49" charset="0"/>
            </a:endParaRPr>
          </a:p>
          <a:p>
            <a:r>
              <a:rPr lang="en-CA" dirty="0"/>
              <a:t>These can instead be written as:</a:t>
            </a:r>
          </a:p>
          <a:p>
            <a:pPr marL="1257300" lvl="3" indent="0">
              <a:buNone/>
            </a:pPr>
            <a:r>
              <a:rPr lang="en-US" sz="1900" dirty="0">
                <a:latin typeface="Consolas" panose="020B0609020204030204" pitchFamily="49" charset="0"/>
                <a:cs typeface="Consolas" panose="020B0609020204030204" pitchFamily="49" charset="0"/>
              </a:rPr>
              <a:t>n += 1;           // auto-addition of 1</a:t>
            </a:r>
          </a:p>
          <a:p>
            <a:pPr marL="1257300" lvl="3" indent="0">
              <a:buNone/>
            </a:pPr>
            <a:r>
              <a:rPr lang="en-US" sz="1900" dirty="0">
                <a:latin typeface="Consolas" panose="020B0609020204030204" pitchFamily="49" charset="0"/>
                <a:cs typeface="Consolas" panose="020B0609020204030204" pitchFamily="49" charset="0"/>
              </a:rPr>
              <a:t>n -= 1;           // auto-subtraction by 1</a:t>
            </a:r>
          </a:p>
          <a:p>
            <a:endParaRPr lang="en-CA" dirty="0"/>
          </a:p>
          <a:p>
            <a:r>
              <a:rPr lang="en-CA" dirty="0"/>
              <a:t>These can instead be written as:</a:t>
            </a:r>
          </a:p>
          <a:p>
            <a:pPr marL="1257300" lvl="3" indent="0">
              <a:buNone/>
            </a:pPr>
            <a:r>
              <a:rPr lang="en-US" sz="1900" dirty="0">
                <a:latin typeface="Consolas" panose="020B0609020204030204" pitchFamily="49" charset="0"/>
                <a:cs typeface="Consolas" panose="020B0609020204030204" pitchFamily="49" charset="0"/>
              </a:rPr>
              <a:t>++n;</a:t>
            </a:r>
          </a:p>
          <a:p>
            <a:pPr marL="1257300" lvl="3" indent="0">
              <a:buNone/>
            </a:pPr>
            <a:r>
              <a:rPr lang="en-US" sz="1900" dirty="0">
                <a:latin typeface="Consolas" panose="020B0609020204030204" pitchFamily="49" charset="0"/>
                <a:cs typeface="Consolas" panose="020B0609020204030204" pitchFamily="49" charset="0"/>
              </a:rPr>
              <a:t>n++;         // auto-increment</a:t>
            </a:r>
          </a:p>
          <a:p>
            <a:pPr marL="1257300" lvl="3" indent="0">
              <a:buNone/>
            </a:pPr>
            <a:r>
              <a:rPr lang="en-US" sz="1900" dirty="0">
                <a:latin typeface="Consolas" panose="020B0609020204030204" pitchFamily="49" charset="0"/>
                <a:cs typeface="Consolas" panose="020B0609020204030204" pitchFamily="49" charset="0"/>
              </a:rPr>
              <a:t>--n;</a:t>
            </a:r>
          </a:p>
          <a:p>
            <a:pPr marL="1257300" lvl="3" indent="0">
              <a:buNone/>
            </a:pPr>
            <a:r>
              <a:rPr lang="en-US" sz="1900" dirty="0">
                <a:latin typeface="Consolas" panose="020B0609020204030204" pitchFamily="49" charset="0"/>
                <a:cs typeface="Consolas" panose="020B0609020204030204" pitchFamily="49" charset="0"/>
              </a:rPr>
              <a:t>n--;         // auto-decrement</a:t>
            </a:r>
          </a:p>
        </p:txBody>
      </p:sp>
    </p:spTree>
    <p:custDataLst>
      <p:tags r:id="rId1"/>
    </p:custDataLst>
    <p:extLst>
      <p:ext uri="{BB962C8B-B14F-4D97-AF65-F5344CB8AC3E}">
        <p14:creationId xmlns:p14="http://schemas.microsoft.com/office/powerpoint/2010/main" val="644760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What’s the difference?</a:t>
            </a:r>
          </a:p>
        </p:txBody>
      </p:sp>
      <p:sp>
        <p:nvSpPr>
          <p:cNvPr id="3" name="Content Placeholder 2"/>
          <p:cNvSpPr>
            <a:spLocks noGrp="1"/>
          </p:cNvSpPr>
          <p:nvPr>
            <p:ph idx="1"/>
          </p:nvPr>
        </p:nvSpPr>
        <p:spPr/>
        <p:txBody>
          <a:bodyPr/>
          <a:lstStyle/>
          <a:p>
            <a:r>
              <a:rPr lang="en-CA" dirty="0"/>
              <a:t>What is the difference between </a:t>
            </a:r>
            <a:r>
              <a:rPr lang="en-CA" dirty="0">
                <a:latin typeface="Consolas" panose="020B0609020204030204" pitchFamily="49" charset="0"/>
              </a:rPr>
              <a:t>++n</a:t>
            </a:r>
            <a:r>
              <a:rPr lang="en-CA" dirty="0"/>
              <a:t> and </a:t>
            </a:r>
            <a:r>
              <a:rPr lang="en-CA" dirty="0">
                <a:latin typeface="Consolas" panose="020B0609020204030204" pitchFamily="49" charset="0"/>
              </a:rPr>
              <a:t>n++</a:t>
            </a:r>
            <a:r>
              <a:rPr lang="en-CA" dirty="0"/>
              <a:t> ?</a:t>
            </a:r>
          </a:p>
          <a:p>
            <a:pPr lvl="1"/>
            <a:r>
              <a:rPr lang="en-US" dirty="0"/>
              <a:t>Remember that </a:t>
            </a:r>
            <a:r>
              <a:rPr lang="en-US" dirty="0">
                <a:latin typeface="Consolas" panose="020B0609020204030204" pitchFamily="49" charset="0"/>
              </a:rPr>
              <a:t>a + b</a:t>
            </a:r>
            <a:r>
              <a:rPr lang="en-US" dirty="0"/>
              <a:t> evaluates to whatever the sum is, so</a:t>
            </a:r>
          </a:p>
          <a:p>
            <a:pPr marL="457200" lvl="1" indent="0">
              <a:buNone/>
            </a:pPr>
            <a:r>
              <a:rPr lang="en-US" dirty="0"/>
              <a:t>	</a:t>
            </a:r>
            <a:r>
              <a:rPr lang="en-US" dirty="0">
                <a:latin typeface="Consolas" panose="020B0609020204030204" pitchFamily="49" charset="0"/>
              </a:rPr>
              <a:t>x = a + b;   // Assign x the sum of a + b</a:t>
            </a:r>
          </a:p>
          <a:p>
            <a:pPr lvl="1"/>
            <a:endParaRPr lang="en-US" dirty="0"/>
          </a:p>
          <a:p>
            <a:pPr lvl="1"/>
            <a:r>
              <a:rPr lang="en-US" dirty="0"/>
              <a:t>Both </a:t>
            </a:r>
            <a:r>
              <a:rPr lang="en-US" dirty="0">
                <a:latin typeface="Consolas" panose="020B0609020204030204" pitchFamily="49" charset="0"/>
              </a:rPr>
              <a:t>++n</a:t>
            </a:r>
            <a:r>
              <a:rPr lang="en-US" dirty="0"/>
              <a:t> and </a:t>
            </a:r>
            <a:r>
              <a:rPr lang="en-US" dirty="0">
                <a:latin typeface="Consolas" panose="020B0609020204030204" pitchFamily="49" charset="0"/>
              </a:rPr>
              <a:t>n++</a:t>
            </a:r>
            <a:r>
              <a:rPr lang="en-US" dirty="0"/>
              <a:t> add one to </a:t>
            </a:r>
            <a:r>
              <a:rPr lang="en-US" dirty="0">
                <a:latin typeface="Consolas" panose="020B0609020204030204" pitchFamily="49" charset="0"/>
              </a:rPr>
              <a:t>n</a:t>
            </a:r>
            <a:r>
              <a:rPr lang="en-US" dirty="0"/>
              <a:t>, but:</a:t>
            </a:r>
          </a:p>
          <a:p>
            <a:pPr marL="457200" lvl="1" indent="0">
              <a:buNone/>
            </a:pPr>
            <a:r>
              <a:rPr lang="en-US" dirty="0"/>
              <a:t>	What does </a:t>
            </a:r>
            <a:r>
              <a:rPr lang="en-US" dirty="0">
                <a:latin typeface="Consolas" panose="020B0609020204030204" pitchFamily="49" charset="0"/>
              </a:rPr>
              <a:t>++n</a:t>
            </a:r>
            <a:r>
              <a:rPr lang="en-US" dirty="0"/>
              <a:t> and </a:t>
            </a:r>
            <a:r>
              <a:rPr lang="en-US" dirty="0">
                <a:latin typeface="Consolas" panose="020B0609020204030204" pitchFamily="49" charset="0"/>
              </a:rPr>
              <a:t>n++</a:t>
            </a:r>
            <a:r>
              <a:rPr lang="en-US" dirty="0"/>
              <a:t> evaluate to?</a:t>
            </a:r>
          </a:p>
          <a:p>
            <a:pPr marL="457200" lvl="1" indent="0">
              <a:buNone/>
            </a:pPr>
            <a:endParaRPr lang="en-US" dirty="0"/>
          </a:p>
          <a:p>
            <a:pPr marL="457200" lvl="1" indent="0">
              <a:buNone/>
            </a:pPr>
            <a:endParaRPr lang="en-US" dirty="0"/>
          </a:p>
        </p:txBody>
      </p:sp>
    </p:spTree>
    <p:custDataLst>
      <p:tags r:id="rId1"/>
    </p:custDataLst>
    <p:extLst>
      <p:ext uri="{BB962C8B-B14F-4D97-AF65-F5344CB8AC3E}">
        <p14:creationId xmlns:p14="http://schemas.microsoft.com/office/powerpoint/2010/main" val="428668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6|24.1|11.8|7.4|6.5"/>
</p:tagLst>
</file>

<file path=ppt/tags/tag2.xml><?xml version="1.0" encoding="utf-8"?>
<p:tagLst xmlns:a="http://schemas.openxmlformats.org/drawingml/2006/main" xmlns:r="http://schemas.openxmlformats.org/officeDocument/2006/relationships" xmlns:p="http://schemas.openxmlformats.org/presentationml/2006/main">
  <p:tag name="TIMING" val="|49.1"/>
</p:tagLst>
</file>

<file path=ppt/tags/tag3.xml><?xml version="1.0" encoding="utf-8"?>
<p:tagLst xmlns:a="http://schemas.openxmlformats.org/drawingml/2006/main" xmlns:r="http://schemas.openxmlformats.org/officeDocument/2006/relationships" xmlns:p="http://schemas.openxmlformats.org/presentationml/2006/main">
  <p:tag name="TIMING" val="|20.3|22.1"/>
</p:tagLst>
</file>

<file path=ppt/tags/tag4.xml><?xml version="1.0" encoding="utf-8"?>
<p:tagLst xmlns:a="http://schemas.openxmlformats.org/drawingml/2006/main" xmlns:r="http://schemas.openxmlformats.org/officeDocument/2006/relationships" xmlns:p="http://schemas.openxmlformats.org/presentationml/2006/main">
  <p:tag name="TIMING" val="|8.7|32.7"/>
</p:tagLst>
</file>

<file path=ppt/tags/tag5.xml><?xml version="1.0" encoding="utf-8"?>
<p:tagLst xmlns:a="http://schemas.openxmlformats.org/drawingml/2006/main" xmlns:r="http://schemas.openxmlformats.org/officeDocument/2006/relationships" xmlns:p="http://schemas.openxmlformats.org/presentationml/2006/main">
  <p:tag name="TIMING" val="|40|3.1|24.2|4.1|7|4.2|25.5|13.6|2.8"/>
</p:tagLst>
</file>

<file path=ppt/tags/tag6.xml><?xml version="1.0" encoding="utf-8"?>
<p:tagLst xmlns:a="http://schemas.openxmlformats.org/drawingml/2006/main" xmlns:r="http://schemas.openxmlformats.org/officeDocument/2006/relationships" xmlns:p="http://schemas.openxmlformats.org/presentationml/2006/main">
  <p:tag name="TIMING" val="|16.7|14|12.5|19.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73361</TotalTime>
  <Words>1029</Words>
  <Application>Microsoft Office PowerPoint</Application>
  <PresentationFormat>On-screen Show (4:3)</PresentationFormat>
  <Paragraphs>176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Consolas</vt:lpstr>
      <vt:lpstr>Constantia</vt:lpstr>
      <vt:lpstr>Georgia</vt:lpstr>
      <vt:lpstr>Times New Roman</vt:lpstr>
      <vt:lpstr>Custom Design</vt:lpstr>
      <vt:lpstr>Assignment operators</vt:lpstr>
      <vt:lpstr>Outline</vt:lpstr>
      <vt:lpstr>Background</vt:lpstr>
      <vt:lpstr>Swapping values</vt:lpstr>
      <vt:lpstr>Swapping values</vt:lpstr>
      <vt:lpstr>Swapping values</vt:lpstr>
      <vt:lpstr>Automatic assignment</vt:lpstr>
      <vt:lpstr>Autoincrement and autodecrement</vt:lpstr>
      <vt:lpstr>What’s the difference?</vt:lpstr>
      <vt:lpstr>What’s the difference?</vt:lpstr>
      <vt:lpstr>What’s the difference?</vt:lpstr>
      <vt:lpstr>Summary</vt:lpstr>
      <vt:lpstr>References</vt:lpstr>
      <vt:lpstr>Acknowledgements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1461</cp:revision>
  <dcterms:created xsi:type="dcterms:W3CDTF">2009-09-11T23:00:44Z</dcterms:created>
  <dcterms:modified xsi:type="dcterms:W3CDTF">2024-09-10T18:20:54Z</dcterms:modified>
</cp:coreProperties>
</file>